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7"/>
    <a:srgbClr val="5EEC3C"/>
    <a:srgbClr val="FFDC47"/>
    <a:srgbClr val="CCCC00"/>
    <a:srgbClr val="FFCC66"/>
    <a:srgbClr val="007033"/>
    <a:srgbClr val="990099"/>
    <a:srgbClr val="CC0099"/>
    <a:srgbClr val="FE9202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 autoAdjust="0"/>
    <p:restoredTop sz="94660"/>
  </p:normalViewPr>
  <p:slideViewPr>
    <p:cSldViewPr>
      <p:cViewPr varScale="1">
        <p:scale>
          <a:sx n="72" d="100"/>
          <a:sy n="72" d="100"/>
        </p:scale>
        <p:origin x="528" y="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DF65C2-7886-402F-80A4-42F2DB3A14E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ECD0A7-10F2-49BD-AEEE-00D4C12A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4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0649FC-492B-44D2-AF6E-749F6836E80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9A1373-B845-4991-A154-46E30DF0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97405"/>
            <a:ext cx="442844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182570"/>
            <a:ext cx="4428445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796A8-EB51-4AA2-AB08-B539516F16CF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7A490FE-27E9-4D16-86C5-D1F4292A3F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02815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113635"/>
            <a:ext cx="8246070" cy="2595980"/>
          </a:xfrm>
        </p:spPr>
        <p:txBody>
          <a:bodyPr/>
          <a:lstStyle>
            <a:lvl1pPr algn="l"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algn="l"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algn="l"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algn="l"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3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350110"/>
            <a:ext cx="6260905" cy="3205651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655520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6634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69786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26634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69786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81175"/>
            <a:ext cx="8246070" cy="1374345"/>
          </a:xfrm>
        </p:spPr>
        <p:txBody>
          <a:bodyPr>
            <a:normAutofit fontScale="90000"/>
          </a:bodyPr>
          <a:lstStyle/>
          <a:p>
            <a:r>
              <a:rPr lang="en-US" dirty="0"/>
              <a:t>99* Oddball Techniques for Teaching Marketing: An Alternative to Avoiding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015" y="1808225"/>
            <a:ext cx="5955495" cy="1068935"/>
          </a:xfrm>
        </p:spPr>
        <p:txBody>
          <a:bodyPr/>
          <a:lstStyle/>
          <a:p>
            <a:r>
              <a:rPr lang="en-US" dirty="0"/>
              <a:t>MMA Fall Educators Conference</a:t>
            </a:r>
          </a:p>
          <a:p>
            <a:r>
              <a:rPr lang="en-US" sz="2400" dirty="0"/>
              <a:t>Friday, Sept. 20, 2024</a:t>
            </a:r>
          </a:p>
        </p:txBody>
      </p:sp>
      <p:pic>
        <p:nvPicPr>
          <p:cNvPr id="6" name="Picture 5" descr="A collage of a person with a shirt&#10;&#10;Description automatically generated">
            <a:extLst>
              <a:ext uri="{FF2B5EF4-FFF2-40B4-BE49-F238E27FC236}">
                <a16:creationId xmlns:a16="http://schemas.microsoft.com/office/drawing/2014/main" id="{1EFE4D63-E93F-F1D3-B87C-6F9B124EF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5" y="2877160"/>
            <a:ext cx="3165050" cy="20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6" y="433879"/>
            <a:ext cx="7329840" cy="13743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Solutions:</a:t>
            </a:r>
            <a:br>
              <a:rPr lang="en-US" sz="4000" dirty="0"/>
            </a:br>
            <a:r>
              <a:rPr lang="en-US" sz="3200" dirty="0"/>
              <a:t>Oddball/Creative/Outside the Box Techniques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D50C4-0B16-7136-27A7-6951C4FF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80164"/>
            <a:ext cx="8246070" cy="2825037"/>
          </a:xfrm>
        </p:spPr>
        <p:txBody>
          <a:bodyPr>
            <a:normAutofit/>
          </a:bodyPr>
          <a:lstStyle/>
          <a:p>
            <a:r>
              <a:rPr lang="en-US" dirty="0"/>
              <a:t>High Expectations for Technology Integration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39AB8-0BC5-E8B1-49F5-31A7580E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24455"/>
            <a:ext cx="4029088" cy="2266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75" y="2724455"/>
            <a:ext cx="3226013" cy="226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Encourage Tech. Usage in Class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Ask students to look up info.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Challenge them to check my facts</a:t>
            </a:r>
          </a:p>
          <a:p>
            <a:pPr marL="342900" indent="-342900">
              <a:buAutoNum type="arabicParenR"/>
            </a:pP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24" y="3471675"/>
            <a:ext cx="2310918" cy="15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1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6" y="433879"/>
            <a:ext cx="7329840" cy="13743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Solutions:</a:t>
            </a:r>
            <a:br>
              <a:rPr lang="en-US" sz="4000" dirty="0"/>
            </a:br>
            <a:r>
              <a:rPr lang="en-US" sz="3200" dirty="0"/>
              <a:t>Oddball/Creative/Outside the Box Techniques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D50C4-0B16-7136-27A7-6951C4FF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80164"/>
            <a:ext cx="8246070" cy="2825037"/>
          </a:xfrm>
        </p:spPr>
        <p:txBody>
          <a:bodyPr>
            <a:normAutofit/>
          </a:bodyPr>
          <a:lstStyle/>
          <a:p>
            <a:r>
              <a:rPr lang="en-US" dirty="0"/>
              <a:t>Need for Practical and Relevant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1A893-4119-0DA5-D88E-CF68332C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92" y="2648831"/>
            <a:ext cx="4028363" cy="2265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965" y="2648423"/>
            <a:ext cx="3970329" cy="226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Student Business Example</a:t>
            </a:r>
          </a:p>
          <a:p>
            <a:r>
              <a:rPr lang="en-US" sz="1400" dirty="0">
                <a:solidFill>
                  <a:schemeClr val="tx1"/>
                </a:solidFill>
              </a:rPr>
              <a:t>Highlight a student’s business/side hustle/web site.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Ask student to talk about real challenges, goals</a:t>
            </a:r>
          </a:p>
          <a:p>
            <a:r>
              <a:rPr lang="en-US" sz="1400" dirty="0">
                <a:solidFill>
                  <a:schemeClr val="tx1"/>
                </a:solidFill>
              </a:rPr>
              <a:t>It’s REAL and RELEVANT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35" y="3542510"/>
            <a:ext cx="1832459" cy="131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227" y="3892760"/>
            <a:ext cx="549647" cy="9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0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6" y="433879"/>
            <a:ext cx="7329840" cy="13743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Solutions:</a:t>
            </a:r>
            <a:br>
              <a:rPr lang="en-US" sz="4000" dirty="0"/>
            </a:br>
            <a:r>
              <a:rPr lang="en-US" sz="3200" dirty="0"/>
              <a:t>Oddball/Creative/Outside the Box Techniques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D50C4-0B16-7136-27A7-6951C4FF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80164"/>
            <a:ext cx="8246070" cy="2825037"/>
          </a:xfrm>
        </p:spPr>
        <p:txBody>
          <a:bodyPr>
            <a:normAutofit/>
          </a:bodyPr>
          <a:lstStyle/>
          <a:p>
            <a:r>
              <a:rPr lang="en-US" dirty="0"/>
              <a:t>Soft Skills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93727-0E35-712C-D424-720B0B14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87" y="2714922"/>
            <a:ext cx="4062983" cy="2285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403" y="2733988"/>
            <a:ext cx="3664920" cy="226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 Short Student Presentations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(about topics of interest to them)</a:t>
            </a:r>
          </a:p>
          <a:p>
            <a:r>
              <a:rPr lang="en-US" sz="1400" dirty="0">
                <a:solidFill>
                  <a:schemeClr val="tx1"/>
                </a:solidFill>
              </a:rPr>
              <a:t>Letting them pick their own topics lowers the anxiety level, and creates real, personal and profess. collaboration between students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46" y="4261491"/>
            <a:ext cx="646287" cy="476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84" y="4157853"/>
            <a:ext cx="704472" cy="704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63" y="4241471"/>
            <a:ext cx="952303" cy="535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19" y="4157853"/>
            <a:ext cx="615309" cy="7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47414"/>
            <a:ext cx="7177135" cy="1068936"/>
          </a:xfrm>
        </p:spPr>
        <p:txBody>
          <a:bodyPr>
            <a:normAutofit/>
          </a:bodyPr>
          <a:lstStyle/>
          <a:p>
            <a:r>
              <a:rPr lang="en-US" sz="4000" dirty="0"/>
              <a:t>Next Steps: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D50C4-0B16-7136-27A7-6951C4FF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316350"/>
            <a:ext cx="4886560" cy="2825037"/>
          </a:xfrm>
        </p:spPr>
        <p:txBody>
          <a:bodyPr>
            <a:normAutofit/>
          </a:bodyPr>
          <a:lstStyle/>
          <a:p>
            <a:r>
              <a:rPr lang="en-US" dirty="0"/>
              <a:t>What do YOU think?</a:t>
            </a:r>
          </a:p>
          <a:p>
            <a:r>
              <a:rPr lang="en-US" dirty="0"/>
              <a:t>Create a repository of techniques</a:t>
            </a:r>
          </a:p>
          <a:p>
            <a:r>
              <a:rPr lang="en-US" dirty="0"/>
              <a:t>Join the Club!</a:t>
            </a:r>
          </a:p>
          <a:p>
            <a:r>
              <a:rPr lang="en-US" dirty="0"/>
              <a:t>www.oddballmarketing.club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64179-57E6-F8B5-B8D0-D25E0AC3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40" y="2201727"/>
            <a:ext cx="3721128" cy="26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433880"/>
            <a:ext cx="7177135" cy="1221640"/>
          </a:xfrm>
        </p:spPr>
        <p:txBody>
          <a:bodyPr>
            <a:normAutofit/>
          </a:bodyPr>
          <a:lstStyle/>
          <a:p>
            <a:r>
              <a:rPr lang="en-US" dirty="0"/>
              <a:t>Thank You For Your Attention!</a:t>
            </a:r>
            <a:br>
              <a:rPr lang="en-US" dirty="0"/>
            </a:br>
            <a:r>
              <a:rPr lang="en-US" dirty="0"/>
              <a:t>Contact: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D50C4-0B16-7136-27A7-6951C4FF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78" y="1808224"/>
            <a:ext cx="8246070" cy="1221641"/>
          </a:xfrm>
        </p:spPr>
        <p:txBody>
          <a:bodyPr>
            <a:normAutofit/>
          </a:bodyPr>
          <a:lstStyle/>
          <a:p>
            <a:r>
              <a:rPr lang="en-US" sz="2400" dirty="0"/>
              <a:t>Dave Aron – Dominican University</a:t>
            </a:r>
          </a:p>
          <a:p>
            <a:r>
              <a:rPr lang="en-US" sz="2400" dirty="0"/>
              <a:t>E-mail: daron@dom.edu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C8733D-628A-9876-9A09-79256C7C5DDF}"/>
              </a:ext>
            </a:extLst>
          </p:cNvPr>
          <p:cNvSpPr txBox="1">
            <a:spLocks/>
          </p:cNvSpPr>
          <p:nvPr/>
        </p:nvSpPr>
        <p:spPr>
          <a:xfrm>
            <a:off x="542778" y="2877160"/>
            <a:ext cx="8246070" cy="106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John Stockmyer – Northwestern Oklahoma State University</a:t>
            </a:r>
          </a:p>
          <a:p>
            <a:r>
              <a:rPr lang="en-US" sz="2400" dirty="0"/>
              <a:t>E-mail: jlstockmyer@nwosu.edu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 descr="A collage of a person with a shirt&#10;&#10;Description automatically generated">
            <a:extLst>
              <a:ext uri="{FF2B5EF4-FFF2-40B4-BE49-F238E27FC236}">
                <a16:creationId xmlns:a16="http://schemas.microsoft.com/office/drawing/2014/main" id="{A78320BE-6A04-0C22-4881-32C1C4D5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3287222"/>
            <a:ext cx="2728572" cy="17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433879"/>
            <a:ext cx="7177135" cy="13743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Problem:</a:t>
            </a:r>
            <a:br>
              <a:rPr lang="en-US" sz="4000" dirty="0"/>
            </a:br>
            <a:r>
              <a:rPr lang="en-US" dirty="0"/>
              <a:t>Any of these Gen Z traits sound familiar?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D50C4-0B16-7136-27A7-6951C4FF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80164"/>
            <a:ext cx="8246070" cy="2825037"/>
          </a:xfrm>
        </p:spPr>
        <p:txBody>
          <a:bodyPr>
            <a:normAutofit/>
          </a:bodyPr>
          <a:lstStyle/>
          <a:p>
            <a:r>
              <a:rPr lang="en-US" dirty="0"/>
              <a:t>Information Overload</a:t>
            </a:r>
          </a:p>
          <a:p>
            <a:r>
              <a:rPr lang="en-US" dirty="0"/>
              <a:t>Short Attention Spans</a:t>
            </a:r>
          </a:p>
          <a:p>
            <a:r>
              <a:rPr lang="en-US" dirty="0"/>
              <a:t>High Expectations for Technology Integration</a:t>
            </a:r>
          </a:p>
          <a:p>
            <a:r>
              <a:rPr lang="en-US" dirty="0"/>
              <a:t>Need for Practical and Relevant Applications</a:t>
            </a:r>
          </a:p>
          <a:p>
            <a:r>
              <a:rPr lang="en-US" dirty="0"/>
              <a:t>Soft Skills Development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1" cy="610820"/>
          </a:xfrm>
        </p:spPr>
        <p:txBody>
          <a:bodyPr>
            <a:noAutofit/>
          </a:bodyPr>
          <a:lstStyle/>
          <a:p>
            <a:r>
              <a:rPr lang="en-US" dirty="0"/>
              <a:t>Information</a:t>
            </a:r>
            <a:br>
              <a:rPr lang="en-US" dirty="0"/>
            </a:br>
            <a:r>
              <a:rPr lang="en-US" dirty="0"/>
              <a:t>Overload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3995" y="2113634"/>
            <a:ext cx="8016009" cy="259598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600" dirty="0"/>
              <a:t>Gen Z students have grown up in an era of information abundance, which can lead to difficulties in filtering relevant information and focusing on essential concepts amidst the constant barrage of data. </a:t>
            </a:r>
          </a:p>
          <a:p>
            <a:pPr algn="l"/>
            <a:r>
              <a:rPr lang="en-US" sz="2600" dirty="0"/>
              <a:t>				- Liu et al., 2021</a:t>
            </a:r>
          </a:p>
          <a:p>
            <a:pPr algn="l"/>
            <a:r>
              <a:rPr lang="en-US" sz="2600" dirty="0"/>
              <a:t>Gen Z… members typically experience a higher-than-average level of information overload </a:t>
            </a:r>
          </a:p>
          <a:p>
            <a:pPr algn="l"/>
            <a:r>
              <a:rPr lang="en-US" sz="2600" dirty="0"/>
              <a:t>				- Maier et al., 2015b; Turner, 2015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1" cy="610820"/>
          </a:xfrm>
        </p:spPr>
        <p:txBody>
          <a:bodyPr>
            <a:noAutofit/>
          </a:bodyPr>
          <a:lstStyle/>
          <a:p>
            <a:r>
              <a:rPr lang="en-US" dirty="0"/>
              <a:t>Short Attention</a:t>
            </a:r>
            <a:br>
              <a:rPr lang="en-US" dirty="0"/>
            </a:br>
            <a:r>
              <a:rPr lang="en-US" dirty="0"/>
              <a:t>Spans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3995" y="1960930"/>
            <a:ext cx="8016009" cy="29013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The pervasive use of social media and digital devices has contributed to shorter attention spans, making it challenging for students to engage in lengthy lectures or traditional teaching methods. </a:t>
            </a:r>
          </a:p>
          <a:p>
            <a:pPr algn="l"/>
            <a:r>
              <a:rPr lang="en-US" sz="2400" dirty="0"/>
              <a:t>				- </a:t>
            </a:r>
            <a:r>
              <a:rPr lang="en-US" sz="2400" dirty="0" err="1"/>
              <a:t>Poláková</a:t>
            </a:r>
            <a:r>
              <a:rPr lang="en-US" sz="2400" dirty="0"/>
              <a:t> and Blanka, 2019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In the classroom, the average student attention span is seven to ten minutes. </a:t>
            </a:r>
          </a:p>
        </p:txBody>
      </p:sp>
    </p:spTree>
    <p:extLst>
      <p:ext uri="{BB962C8B-B14F-4D97-AF65-F5344CB8AC3E}">
        <p14:creationId xmlns:p14="http://schemas.microsoft.com/office/powerpoint/2010/main" val="333469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1" cy="610820"/>
          </a:xfrm>
        </p:spPr>
        <p:txBody>
          <a:bodyPr>
            <a:noAutofit/>
          </a:bodyPr>
          <a:lstStyle/>
          <a:p>
            <a:r>
              <a:rPr lang="en-US" dirty="0"/>
              <a:t>High Expectations</a:t>
            </a:r>
            <a:br>
              <a:rPr lang="en-US" dirty="0"/>
            </a:br>
            <a:r>
              <a:rPr lang="en-US" dirty="0"/>
              <a:t>for Tech. Integration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3995" y="2113635"/>
            <a:ext cx="8016009" cy="244328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Having grown up with advanced technology, Gen Z students expect a seamless integration of digital tools and resources in their learning experiences. Inadequate or outdated technology in the classroom can be a significant frustration. </a:t>
            </a:r>
          </a:p>
          <a:p>
            <a:pPr algn="l"/>
            <a:r>
              <a:rPr lang="en-US" sz="2400" dirty="0"/>
              <a:t>				- </a:t>
            </a:r>
            <a:r>
              <a:rPr lang="en-US" sz="2400" dirty="0" err="1"/>
              <a:t>Poláková</a:t>
            </a:r>
            <a:r>
              <a:rPr lang="en-US" sz="2400" dirty="0"/>
              <a:t> and Blanka, 2019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89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86584"/>
            <a:ext cx="8246071" cy="1068935"/>
          </a:xfrm>
        </p:spPr>
        <p:txBody>
          <a:bodyPr>
            <a:noAutofit/>
          </a:bodyPr>
          <a:lstStyle/>
          <a:p>
            <a:r>
              <a:rPr lang="en-US" dirty="0"/>
              <a:t>Need for Practical</a:t>
            </a:r>
            <a:br>
              <a:rPr lang="en-US" dirty="0"/>
            </a:br>
            <a:r>
              <a:rPr lang="en-US" dirty="0"/>
              <a:t>and Relevant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3995" y="2113635"/>
            <a:ext cx="8016009" cy="244328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This generation values practical, real-world applications of theoretical knowledge. They may find it challenging to stay motivated in courses that do not clearly connect academic concepts to real-world marketing practices. </a:t>
            </a:r>
          </a:p>
          <a:p>
            <a:pPr algn="l"/>
            <a:r>
              <a:rPr lang="en-US" sz="1200" dirty="0"/>
              <a:t>				</a:t>
            </a:r>
            <a:r>
              <a:rPr lang="en-US" sz="2000" dirty="0"/>
              <a:t>- </a:t>
            </a:r>
            <a:r>
              <a:rPr lang="en-US" sz="2000" dirty="0" err="1"/>
              <a:t>Seemiller</a:t>
            </a:r>
            <a:r>
              <a:rPr lang="en-US" sz="2000" dirty="0"/>
              <a:t> and Clayton, 2019</a:t>
            </a:r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28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1" cy="1221639"/>
          </a:xfrm>
        </p:spPr>
        <p:txBody>
          <a:bodyPr>
            <a:noAutofit/>
          </a:bodyPr>
          <a:lstStyle/>
          <a:p>
            <a:r>
              <a:rPr lang="en-US" dirty="0"/>
              <a:t>Soft Skills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3995" y="2113635"/>
            <a:ext cx="8016009" cy="274869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dirty="0"/>
              <a:t>Despite their digital proficiency, Gen Z students may struggle with developing soft skills such as interpersonal communication, teamwork, and critical thinking, which are essential in the marketing field. </a:t>
            </a:r>
          </a:p>
          <a:p>
            <a:pPr algn="l"/>
            <a:r>
              <a:rPr lang="en-US" sz="1800" dirty="0"/>
              <a:t>				- </a:t>
            </a:r>
            <a:r>
              <a:rPr lang="en-US" sz="1800" dirty="0" err="1"/>
              <a:t>Kouakou</a:t>
            </a:r>
            <a:r>
              <a:rPr lang="en-US" sz="1800" dirty="0"/>
              <a:t>, 2023</a:t>
            </a:r>
          </a:p>
          <a:p>
            <a:pPr marL="342900" indent="-342900" algn="l">
              <a:buFontTx/>
              <a:buChar char="-"/>
            </a:pPr>
            <a:endParaRPr lang="en-US" sz="1800" dirty="0"/>
          </a:p>
          <a:p>
            <a:pPr algn="l"/>
            <a:r>
              <a:rPr lang="en-US" sz="1800" dirty="0"/>
              <a:t>Gen Z employees often have difficulty communicating effectively, especially when asking for help, and face challenges in forging positive collaborations with colleagues </a:t>
            </a:r>
          </a:p>
          <a:p>
            <a:pPr algn="l"/>
            <a:r>
              <a:rPr lang="en-US" sz="1800" dirty="0"/>
              <a:t>				- Castro, 2023</a:t>
            </a:r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025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6" y="433879"/>
            <a:ext cx="7329840" cy="13743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Solutions:</a:t>
            </a:r>
            <a:br>
              <a:rPr lang="en-US" sz="4000" dirty="0"/>
            </a:br>
            <a:r>
              <a:rPr lang="en-US" sz="3200" dirty="0"/>
              <a:t>Oddball/Creative/Outside the Box Techniques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D50C4-0B16-7136-27A7-6951C4FF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80164"/>
            <a:ext cx="8246070" cy="2825037"/>
          </a:xfrm>
        </p:spPr>
        <p:txBody>
          <a:bodyPr>
            <a:normAutofit/>
          </a:bodyPr>
          <a:lstStyle/>
          <a:p>
            <a:r>
              <a:rPr lang="en-US" dirty="0"/>
              <a:t>Information Overload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63DA6-A641-9004-9EC2-60EF3580F3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5" t="11405" r="35156" b="29218"/>
          <a:stretch/>
        </p:blipFill>
        <p:spPr>
          <a:xfrm>
            <a:off x="4850814" y="2663896"/>
            <a:ext cx="3996926" cy="2351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62" y="2663896"/>
            <a:ext cx="1457882" cy="2351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261" y="2663896"/>
            <a:ext cx="2876602" cy="235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Assignment: Impossible!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Give assignment that can’t be completed with information given.  Forces students to struggle, and decide what info. is REALLY relevant.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3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6" y="433879"/>
            <a:ext cx="7329840" cy="13743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Solutions:</a:t>
            </a:r>
            <a:br>
              <a:rPr lang="en-US" sz="4000" dirty="0"/>
            </a:br>
            <a:r>
              <a:rPr lang="en-US" sz="3200" dirty="0"/>
              <a:t>Oddball/Creative/Outside the Box Techniques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FD50C4-0B16-7136-27A7-6951C4FF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80164"/>
            <a:ext cx="8246070" cy="2825037"/>
          </a:xfrm>
        </p:spPr>
        <p:txBody>
          <a:bodyPr>
            <a:normAutofit/>
          </a:bodyPr>
          <a:lstStyle/>
          <a:p>
            <a:r>
              <a:rPr lang="en-US" dirty="0"/>
              <a:t>Short Attention Spans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C9B172-825C-BAB9-962B-E8ABC55C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26" y="2724454"/>
            <a:ext cx="3995155" cy="2247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261" y="2724455"/>
            <a:ext cx="2748689" cy="224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What Happens in Class…..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Show personal pics/examples that reinforce a marketing concept.</a:t>
            </a:r>
          </a:p>
          <a:p>
            <a:r>
              <a:rPr lang="en-US" sz="1400" dirty="0">
                <a:solidFill>
                  <a:schemeClr val="tx1"/>
                </a:solidFill>
              </a:rPr>
              <a:t>Wife, Son, Pets, etc.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FUN: Don’t tell my wife!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0" y="2724454"/>
            <a:ext cx="1232333" cy="1147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343" y="3869742"/>
            <a:ext cx="1245840" cy="11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1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649</Words>
  <Application>Microsoft Office PowerPoint</Application>
  <PresentationFormat>On-screen Show (16:9)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99* Oddball Techniques for Teaching Marketing: An Alternative to Avoiding Learning</vt:lpstr>
      <vt:lpstr>The Problem: Any of these Gen Z traits sound familiar?</vt:lpstr>
      <vt:lpstr>Information Overload</vt:lpstr>
      <vt:lpstr>Short Attention Spans</vt:lpstr>
      <vt:lpstr>High Expectations for Tech. Integration</vt:lpstr>
      <vt:lpstr>Need for Practical and Relevant Applications</vt:lpstr>
      <vt:lpstr>Soft Skills Development</vt:lpstr>
      <vt:lpstr>Some Solutions: Oddball/Creative/Outside the Box Techniques</vt:lpstr>
      <vt:lpstr>Some Solutions: Oddball/Creative/Outside the Box Techniques</vt:lpstr>
      <vt:lpstr>Some Solutions: Oddball/Creative/Outside the Box Techniques</vt:lpstr>
      <vt:lpstr>Some Solutions: Oddball/Creative/Outside the Box Techniques</vt:lpstr>
      <vt:lpstr>Some Solutions: Oddball/Creative/Outside the Box Techniques</vt:lpstr>
      <vt:lpstr>Next Steps:</vt:lpstr>
      <vt:lpstr>Thank You For Your Attention! Contact: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John Stockmyer</cp:lastModifiedBy>
  <cp:revision>144</cp:revision>
  <cp:lastPrinted>2024-09-05T01:00:21Z</cp:lastPrinted>
  <dcterms:created xsi:type="dcterms:W3CDTF">2013-08-21T19:17:07Z</dcterms:created>
  <dcterms:modified xsi:type="dcterms:W3CDTF">2024-09-10T03:06:39Z</dcterms:modified>
</cp:coreProperties>
</file>